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10" r:id="rId1"/>
  </p:sldMasterIdLst>
  <p:notesMasterIdLst>
    <p:notesMasterId r:id="rId12"/>
  </p:notesMasterIdLst>
  <p:sldIdLst>
    <p:sldId id="354" r:id="rId2"/>
    <p:sldId id="385" r:id="rId3"/>
    <p:sldId id="424" r:id="rId4"/>
    <p:sldId id="387" r:id="rId5"/>
    <p:sldId id="439" r:id="rId6"/>
    <p:sldId id="441" r:id="rId7"/>
    <p:sldId id="442" r:id="rId8"/>
    <p:sldId id="443" r:id="rId9"/>
    <p:sldId id="444" r:id="rId10"/>
    <p:sldId id="391" r:id="rId1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733488E-A672-3AFC-004E-2C62474CCEC1}" name="Lai, Lynn Y." initials="LLY" userId="S::lylai@buckscounty.org::346db642-9be9-471c-9fd6-acb2a86ca0b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B90E"/>
    <a:srgbClr val="993400"/>
    <a:srgbClr val="42A2CA"/>
    <a:srgbClr val="D7301E"/>
    <a:srgbClr val="ED7D31"/>
    <a:srgbClr val="217272"/>
    <a:srgbClr val="B30101"/>
    <a:srgbClr val="8841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0903" autoAdjust="0"/>
  </p:normalViewPr>
  <p:slideViewPr>
    <p:cSldViewPr snapToGrid="0">
      <p:cViewPr varScale="1">
        <p:scale>
          <a:sx n="66" d="100"/>
          <a:sy n="66" d="100"/>
        </p:scale>
        <p:origin x="1301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90" d="100"/>
          <a:sy n="90" d="100"/>
        </p:scale>
        <p:origin x="2616" y="-9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i, Lynn Y." userId="346db642-9be9-471c-9fd6-acb2a86ca0be" providerId="ADAL" clId="{EE13A8E3-A020-4032-A1BD-7DFD92000139}"/>
    <pc:docChg chg="modSld">
      <pc:chgData name="Lai, Lynn Y." userId="346db642-9be9-471c-9fd6-acb2a86ca0be" providerId="ADAL" clId="{EE13A8E3-A020-4032-A1BD-7DFD92000139}" dt="2025-09-15T14:41:29.120" v="2" actId="20577"/>
      <pc:docMkLst>
        <pc:docMk/>
      </pc:docMkLst>
      <pc:sldChg chg="modSp mod">
        <pc:chgData name="Lai, Lynn Y." userId="346db642-9be9-471c-9fd6-acb2a86ca0be" providerId="ADAL" clId="{EE13A8E3-A020-4032-A1BD-7DFD92000139}" dt="2025-09-15T14:41:29.120" v="2" actId="20577"/>
        <pc:sldMkLst>
          <pc:docMk/>
          <pc:sldMk cId="4220941627" sldId="354"/>
        </pc:sldMkLst>
        <pc:spChg chg="mod">
          <ac:chgData name="Lai, Lynn Y." userId="346db642-9be9-471c-9fd6-acb2a86ca0be" providerId="ADAL" clId="{EE13A8E3-A020-4032-A1BD-7DFD92000139}" dt="2025-09-15T14:41:29.120" v="2" actId="20577"/>
          <ac:spMkLst>
            <pc:docMk/>
            <pc:sldMk cId="4220941627" sldId="354"/>
            <ac:spMk id="3" creationId="{D88EB995-1E7E-692D-9CC2-26806B2D2686}"/>
          </ac:spMkLst>
        </pc:spChg>
      </pc:sldChg>
    </pc:docChg>
  </pc:docChgLst>
  <pc:docChgLst>
    <pc:chgData name="Lai, Lynn Y." userId="346db642-9be9-471c-9fd6-acb2a86ca0be" providerId="ADAL" clId="{07C12458-019C-4E11-B72D-13B13B7F6CC4}"/>
    <pc:docChg chg="modSld">
      <pc:chgData name="Lai, Lynn Y." userId="346db642-9be9-471c-9fd6-acb2a86ca0be" providerId="ADAL" clId="{07C12458-019C-4E11-B72D-13B13B7F6CC4}" dt="2025-09-02T16:52:13.418" v="97" actId="20577"/>
      <pc:docMkLst>
        <pc:docMk/>
      </pc:docMkLst>
      <pc:sldChg chg="modSp mod">
        <pc:chgData name="Lai, Lynn Y." userId="346db642-9be9-471c-9fd6-acb2a86ca0be" providerId="ADAL" clId="{07C12458-019C-4E11-B72D-13B13B7F6CC4}" dt="2025-09-02T16:52:13.418" v="97" actId="20577"/>
        <pc:sldMkLst>
          <pc:docMk/>
          <pc:sldMk cId="3808761669" sldId="444"/>
        </pc:sldMkLst>
        <pc:spChg chg="mod">
          <ac:chgData name="Lai, Lynn Y." userId="346db642-9be9-471c-9fd6-acb2a86ca0be" providerId="ADAL" clId="{07C12458-019C-4E11-B72D-13B13B7F6CC4}" dt="2025-09-02T16:52:13.418" v="97" actId="20577"/>
          <ac:spMkLst>
            <pc:docMk/>
            <pc:sldMk cId="3808761669" sldId="444"/>
            <ac:spMk id="6" creationId="{D11F5369-E83E-B70A-1E9F-1D6DB44BC04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2D2EDB8-5AE5-4B7D-9BC7-DC4E0BBAEBB8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048C604-2A64-4EBC-8F9C-B200C64E7C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4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>
              <a:buFont typeface="Arial" panose="020B0604020202020204" pitchFamily="34" charset="0"/>
              <a:buChar char="•"/>
            </a:pPr>
            <a:endParaRPr lang="en-US" b="0" i="0" dirty="0">
              <a:solidFill>
                <a:srgbClr val="4B5B3B"/>
              </a:solidFill>
              <a:effectLst/>
              <a:latin typeface="Avenir Nex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48C604-2A64-4EBC-8F9C-B200C64E7CB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489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A9A139-95B8-7276-7ACD-DA2591AD23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F2EA01-6BFF-ADC0-3272-58E94FF22D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331967-B85E-9A52-94F3-EFED257C88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 defTabSz="931774">
              <a:buFont typeface="Arial" panose="020B0604020202020204" pitchFamily="34" charset="0"/>
              <a:buChar char="•"/>
              <a:defRPr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5806CE-E4AF-8C94-FD31-51891BE826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48C604-2A64-4EBC-8F9C-B200C64E7CB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4695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F58B3-92E0-777F-3AF4-E988A85E40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50308B-BFA7-B8B8-C4EC-6BCDB146DC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5774F3-5D70-0AFF-038F-0F97F4A67F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 defTabSz="931774">
              <a:buFont typeface="Arial" panose="020B0604020202020204" pitchFamily="34" charset="0"/>
              <a:buChar char="•"/>
              <a:defRPr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5074D3-B5BF-2239-4956-D180E73F82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48C604-2A64-4EBC-8F9C-B200C64E7CB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070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15F7C-B220-86D2-B4BB-78CB465A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F1C357-7AD5-1F3C-3B1E-E774F10B95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B1F0F9-9EE4-D493-BB63-FB642A5F07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 defTabSz="931774">
              <a:buFont typeface="Arial" panose="020B0604020202020204" pitchFamily="34" charset="0"/>
              <a:buChar char="•"/>
              <a:defRPr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41D1D5-C471-9D96-4A7A-88ADB566DE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48C604-2A64-4EBC-8F9C-B200C64E7CB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00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716534-F0BE-E13D-AA5E-76B4FDF36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167D22-3688-178F-0760-886F1E4515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FE0183-2472-12CB-ECEF-5E73B11EC9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 defTabSz="931774">
              <a:buFont typeface="Arial" panose="020B0604020202020204" pitchFamily="34" charset="0"/>
              <a:buChar char="•"/>
              <a:defRPr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6C8676-3A90-093A-2ADE-217205BCFE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48C604-2A64-4EBC-8F9C-B200C64E7CB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5521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8EE02-75C2-4D83-17CA-0D3B08951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E87411-AC52-1E82-363E-2F55574F97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2D5B2A-6A62-3B5C-4267-FA60113D6B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 defTabSz="931774">
              <a:buFont typeface="Arial" panose="020B0604020202020204" pitchFamily="34" charset="0"/>
              <a:buChar char="•"/>
              <a:defRPr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F72636-3D80-089D-0E14-FD69219252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48C604-2A64-4EBC-8F9C-B200C64E7CB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5305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48FAF-5727-D0CB-64E6-6E3BE778C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E96EAF-B05C-974D-6B3B-B5B5FA59B3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E38B4B-D306-24C5-BA51-D227AFCC9D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 defTabSz="931774">
              <a:buFont typeface="Arial" panose="020B0604020202020204" pitchFamily="34" charset="0"/>
              <a:buChar char="•"/>
              <a:defRPr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827548-4E89-7E88-5B43-209B6EE89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48C604-2A64-4EBC-8F9C-B200C64E7CB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410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4BAB3-99BF-8B3C-9142-A3DA1E56E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37FC3E-4479-F658-B37B-43953D00B6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DB5678-AF9D-ED4C-BEDA-46218A47EB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 defTabSz="931774">
              <a:buFont typeface="Arial" panose="020B0604020202020204" pitchFamily="34" charset="0"/>
              <a:buChar char="•"/>
              <a:defRPr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CEAA56-607C-3AFF-E7D6-609ED503DE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48C604-2A64-4EBC-8F9C-B200C64E7CB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0291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C990A-CB77-E40E-BBD5-C92872C43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F13E43-5760-BEA8-67FA-A5175E6BD9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B30E63-9603-F963-28FC-CD55957BE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 defTabSz="931774">
              <a:buFont typeface="Arial" panose="020B0604020202020204" pitchFamily="34" charset="0"/>
              <a:buChar char="•"/>
              <a:defRPr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C041F0-327F-B4A0-9EF7-E92F6F5399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48C604-2A64-4EBC-8F9C-B200C64E7CB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8040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0DF7F-492B-5042-67E2-ACFFA4BDB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BE28C1-5A8E-9F40-807F-9571C65821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183A7E-5816-45AE-7A42-9757BCA91E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708" indent="-174708" defTabSz="931774">
              <a:buFont typeface="Arial" panose="020B0604020202020204" pitchFamily="34" charset="0"/>
              <a:buChar char="•"/>
              <a:defRPr/>
            </a:pPr>
            <a:endParaRPr lang="en-US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AFE717-9EA3-AFA6-3E45-6689F6CBBB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48C604-2A64-4EBC-8F9C-B200C64E7CB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970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3EDF4BCF-CB1C-40D7-9FD0-B27C0686D38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B7944714-684A-4858-B874-E4F96480407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198071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4BCF-CB1C-40D7-9FD0-B27C0686D38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44714-684A-4858-B874-E4F9648040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837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4BCF-CB1C-40D7-9FD0-B27C0686D38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44714-684A-4858-B874-E4F96480407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461221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4BCF-CB1C-40D7-9FD0-B27C0686D38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44714-684A-4858-B874-E4F9648040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362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4BCF-CB1C-40D7-9FD0-B27C0686D38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44714-684A-4858-B874-E4F9648040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459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4BCF-CB1C-40D7-9FD0-B27C0686D38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44714-684A-4858-B874-E4F9648040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00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4BCF-CB1C-40D7-9FD0-B27C0686D38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44714-684A-4858-B874-E4F96480407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F75DA4-42FE-47FB-83A8-FE896BE26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" y="6217920"/>
            <a:ext cx="2002536" cy="760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826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4BCF-CB1C-40D7-9FD0-B27C0686D38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44714-684A-4858-B874-E4F9648040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135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4BCF-CB1C-40D7-9FD0-B27C0686D38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44714-684A-4858-B874-E4F9648040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459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4BCF-CB1C-40D7-9FD0-B27C0686D38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44714-684A-4858-B874-E4F9648040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720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F4BCF-CB1C-40D7-9FD0-B27C0686D38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944714-684A-4858-B874-E4F9648040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6155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EDF4BCF-CB1C-40D7-9FD0-B27C0686D385}" type="datetimeFigureOut">
              <a:rPr lang="en-US" smtClean="0"/>
              <a:t>9/15/2025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7944714-684A-4858-B874-E4F9648040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678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11" r:id="rId1"/>
    <p:sldLayoutId id="2147484712" r:id="rId2"/>
    <p:sldLayoutId id="2147484713" r:id="rId3"/>
    <p:sldLayoutId id="2147484714" r:id="rId4"/>
    <p:sldLayoutId id="2147484715" r:id="rId5"/>
    <p:sldLayoutId id="2147484716" r:id="rId6"/>
    <p:sldLayoutId id="2147484717" r:id="rId7"/>
    <p:sldLayoutId id="2147484718" r:id="rId8"/>
    <p:sldLayoutId id="2147484719" r:id="rId9"/>
    <p:sldLayoutId id="2147484720" r:id="rId10"/>
    <p:sldLayoutId id="214748472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5E4992-582D-35A0-8F48-D2E484EA3DE4}"/>
              </a:ext>
            </a:extLst>
          </p:cNvPr>
          <p:cNvSpPr/>
          <p:nvPr/>
        </p:nvSpPr>
        <p:spPr>
          <a:xfrm>
            <a:off x="10229850" y="0"/>
            <a:ext cx="196215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New Hope Looking To Fill Borough Council Vacancy | New Hope, PA Patch">
            <a:extLst>
              <a:ext uri="{FF2B5EF4-FFF2-40B4-BE49-F238E27FC236}">
                <a16:creationId xmlns:a16="http://schemas.microsoft.com/office/drawing/2014/main" id="{B7BCA089-874B-5888-5498-1C6633CE5C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9" r="4036"/>
          <a:stretch/>
        </p:blipFill>
        <p:spPr bwMode="auto">
          <a:xfrm>
            <a:off x="4842510" y="0"/>
            <a:ext cx="74409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88EB995-1E7E-692D-9CC2-26806B2D2686}"/>
              </a:ext>
            </a:extLst>
          </p:cNvPr>
          <p:cNvSpPr txBox="1">
            <a:spLocks/>
          </p:cNvSpPr>
          <p:nvPr/>
        </p:nvSpPr>
        <p:spPr>
          <a:xfrm>
            <a:off x="119824" y="731020"/>
            <a:ext cx="4259580" cy="51032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2200" kern="1200" spc="1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200" b="1" dirty="0">
                <a:latin typeface="Abadi" panose="020B0604020104020204" pitchFamily="34" charset="0"/>
              </a:rPr>
              <a:t>New Hope Borough</a:t>
            </a:r>
          </a:p>
          <a:p>
            <a:pPr algn="r"/>
            <a:r>
              <a:rPr lang="en-US" sz="3200" b="1" dirty="0">
                <a:latin typeface="Abadi" panose="020B0604020104020204" pitchFamily="34" charset="0"/>
              </a:rPr>
              <a:t>Comprehensive Plan Update</a:t>
            </a:r>
          </a:p>
          <a:p>
            <a:pPr algn="r"/>
            <a:endParaRPr lang="en-US" sz="2400" dirty="0">
              <a:latin typeface="Abadi" panose="020B0604020104020204" pitchFamily="34" charset="0"/>
            </a:endParaRPr>
          </a:p>
          <a:p>
            <a:pPr algn="r"/>
            <a:endParaRPr lang="en-US" sz="2400" dirty="0">
              <a:latin typeface="Abadi" panose="020B0604020104020204" pitchFamily="34" charset="0"/>
            </a:endParaRPr>
          </a:p>
          <a:p>
            <a:pPr algn="r"/>
            <a:r>
              <a:rPr lang="en-US" sz="2000" dirty="0">
                <a:latin typeface="Abadi" panose="020B0604020104020204" pitchFamily="34" charset="0"/>
              </a:rPr>
              <a:t>Borough Council Meeting</a:t>
            </a:r>
          </a:p>
          <a:p>
            <a:pPr algn="r"/>
            <a:r>
              <a:rPr lang="en-US" sz="1600" dirty="0">
                <a:latin typeface="Abadi" panose="020B0604020104020204" pitchFamily="34" charset="0"/>
              </a:rPr>
              <a:t>September 2, 2025</a:t>
            </a:r>
          </a:p>
          <a:p>
            <a:pPr algn="r"/>
            <a:endParaRPr lang="en-US" sz="1600" dirty="0">
              <a:latin typeface="Abadi" panose="020B0604020104020204" pitchFamily="34" charset="0"/>
            </a:endParaRPr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2ADF6E4-8809-FD35-01B5-FDB5D5E141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4928" y="6126978"/>
            <a:ext cx="2807170" cy="662492"/>
          </a:xfrm>
          <a:prstGeom prst="rect">
            <a:avLst/>
          </a:prstGeom>
        </p:spPr>
      </p:pic>
      <p:pic>
        <p:nvPicPr>
          <p:cNvPr id="6" name="Picture 4" descr="New Hope Borough | New Hope PA">
            <a:extLst>
              <a:ext uri="{FF2B5EF4-FFF2-40B4-BE49-F238E27FC236}">
                <a16:creationId xmlns:a16="http://schemas.microsoft.com/office/drawing/2014/main" id="{6AB22BF2-E685-E329-C934-E7B731AB6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9" y="6126978"/>
            <a:ext cx="662493" cy="662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0941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F64D10-30E3-A0DD-BAEE-639F0073D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6C8D390-F824-79B1-FAF7-A054462253D6}"/>
              </a:ext>
            </a:extLst>
          </p:cNvPr>
          <p:cNvSpPr txBox="1"/>
          <p:nvPr/>
        </p:nvSpPr>
        <p:spPr>
          <a:xfrm>
            <a:off x="11506131" y="722095"/>
            <a:ext cx="615553" cy="513760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Abadi" panose="020B0604020104020204" pitchFamily="34" charset="0"/>
              </a:rPr>
              <a:t>Mission Statements/Questions</a:t>
            </a:r>
            <a:endParaRPr lang="en-US" sz="2800" dirty="0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  <p:pic>
        <p:nvPicPr>
          <p:cNvPr id="4" name="Picture 3" descr="Graphical user interface&#10;&#10;AI-generated content may be incorrect.">
            <a:extLst>
              <a:ext uri="{FF2B5EF4-FFF2-40B4-BE49-F238E27FC236}">
                <a16:creationId xmlns:a16="http://schemas.microsoft.com/office/drawing/2014/main" id="{BF4D06D3-51A6-03B0-A321-A7A535E7CB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024" y="112390"/>
            <a:ext cx="6484575" cy="216152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285FD55-A62A-594F-D60B-BE2D43A11E89}"/>
              </a:ext>
            </a:extLst>
          </p:cNvPr>
          <p:cNvSpPr txBox="1">
            <a:spLocks/>
          </p:cNvSpPr>
          <p:nvPr/>
        </p:nvSpPr>
        <p:spPr>
          <a:xfrm>
            <a:off x="877222" y="3173609"/>
            <a:ext cx="9215467" cy="355912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2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2"/>
              </a:solidFill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Where are we as a community?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do residents love about New Hope Borough? What are residents concerned about most? </a:t>
            </a:r>
            <a:r>
              <a:rPr lang="en-US" altLang="zh-CN" sz="2400" dirty="0">
                <a:solidFill>
                  <a:schemeClr val="tx2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</a:t>
            </a:r>
            <a:r>
              <a:rPr lang="en-US" altLang="zh-CN" sz="2400" dirty="0">
                <a:solidFill>
                  <a:schemeClr val="tx2"/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make our town better?</a:t>
            </a:r>
            <a:endParaRPr lang="en-US" sz="2400" dirty="0">
              <a:solidFill>
                <a:schemeClr val="tx2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is our vision of the future? How can we get there?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can we do to meet these challenges and carry out our vision of the future? 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400" dirty="0">
              <a:solidFill>
                <a:schemeClr val="tx2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400" dirty="0">
              <a:solidFill>
                <a:schemeClr val="tx2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BD7179-7E37-B7D7-1730-5C21AFCE308E}"/>
              </a:ext>
            </a:extLst>
          </p:cNvPr>
          <p:cNvSpPr txBox="1">
            <a:spLocks/>
          </p:cNvSpPr>
          <p:nvPr/>
        </p:nvSpPr>
        <p:spPr>
          <a:xfrm>
            <a:off x="774183" y="2384688"/>
            <a:ext cx="10540595" cy="60008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Guiding Mission Statements/Questions</a:t>
            </a:r>
          </a:p>
        </p:txBody>
      </p:sp>
    </p:spTree>
    <p:extLst>
      <p:ext uri="{BB962C8B-B14F-4D97-AF65-F5344CB8AC3E}">
        <p14:creationId xmlns:p14="http://schemas.microsoft.com/office/powerpoint/2010/main" val="309395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EF82F-0980-6962-39C7-BF516C304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4A729B6-B604-C491-6251-3E56C6A24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048" y="1214166"/>
            <a:ext cx="4626374" cy="486649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8B79F5D-011A-04A8-914C-2C1603D39C34}"/>
              </a:ext>
            </a:extLst>
          </p:cNvPr>
          <p:cNvSpPr txBox="1">
            <a:spLocks/>
          </p:cNvSpPr>
          <p:nvPr/>
        </p:nvSpPr>
        <p:spPr>
          <a:xfrm>
            <a:off x="5449509" y="4851291"/>
            <a:ext cx="3694491" cy="176341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2400" dirty="0">
              <a:solidFill>
                <a:srgbClr val="99340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B194F10B-C487-EC2D-27E0-3396EFAFC300}"/>
              </a:ext>
            </a:extLst>
          </p:cNvPr>
          <p:cNvSpPr/>
          <p:nvPr/>
        </p:nvSpPr>
        <p:spPr>
          <a:xfrm>
            <a:off x="5021391" y="4582911"/>
            <a:ext cx="288546" cy="1485659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26D3EE-F08F-F8D7-4EBD-B776A35E1168}"/>
              </a:ext>
            </a:extLst>
          </p:cNvPr>
          <p:cNvSpPr txBox="1"/>
          <p:nvPr/>
        </p:nvSpPr>
        <p:spPr>
          <a:xfrm>
            <a:off x="4891660" y="1766678"/>
            <a:ext cx="1487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75000"/>
                  </a:schemeClr>
                </a:solidFill>
                <a:latin typeface="Abadi" panose="020B0604020104020204" pitchFamily="34" charset="0"/>
              </a:rPr>
              <a:t>6/10/24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905609-5B26-D91D-20A3-F14CCD59D3FD}"/>
              </a:ext>
            </a:extLst>
          </p:cNvPr>
          <p:cNvSpPr txBox="1"/>
          <p:nvPr/>
        </p:nvSpPr>
        <p:spPr>
          <a:xfrm>
            <a:off x="4537054" y="2532153"/>
            <a:ext cx="1487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75000"/>
                  </a:schemeClr>
                </a:solidFill>
                <a:latin typeface="Abadi" panose="020B0604020104020204" pitchFamily="34" charset="0"/>
              </a:rPr>
              <a:t>2/20/25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724B2F-3030-E861-95E5-D63701134026}"/>
              </a:ext>
            </a:extLst>
          </p:cNvPr>
          <p:cNvSpPr txBox="1"/>
          <p:nvPr/>
        </p:nvSpPr>
        <p:spPr>
          <a:xfrm>
            <a:off x="2849482" y="1460863"/>
            <a:ext cx="2286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75000"/>
                  </a:schemeClr>
                </a:solidFill>
                <a:latin typeface="Abadi" panose="020B0604020104020204" pitchFamily="34" charset="0"/>
              </a:rPr>
              <a:t>12/2024 – 3/2025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ECA3B77-2069-28AE-8D96-6F316D251CC2}"/>
              </a:ext>
            </a:extLst>
          </p:cNvPr>
          <p:cNvSpPr txBox="1"/>
          <p:nvPr/>
        </p:nvSpPr>
        <p:spPr>
          <a:xfrm>
            <a:off x="5309937" y="5129334"/>
            <a:ext cx="2918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2"/>
                </a:solidFill>
                <a:latin typeface="Abadi" panose="020B0604020104020204" pitchFamily="34" charset="0"/>
              </a:rPr>
              <a:t>Late 2025 into 2026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237CCB9-AFFE-5EE0-F100-082694B68DBE}"/>
              </a:ext>
            </a:extLst>
          </p:cNvPr>
          <p:cNvSpPr txBox="1"/>
          <p:nvPr/>
        </p:nvSpPr>
        <p:spPr>
          <a:xfrm>
            <a:off x="5021391" y="3551377"/>
            <a:ext cx="48685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  <a:latin typeface="Abadi" panose="020B0604020104020204" pitchFamily="34" charset="0"/>
              </a:rPr>
              <a:t>3A: Sept 29 | 3B: Oct 20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29B0398-6F95-5F7E-A54F-4BF01F77A163}"/>
              </a:ext>
            </a:extLst>
          </p:cNvPr>
          <p:cNvSpPr txBox="1">
            <a:spLocks/>
          </p:cNvSpPr>
          <p:nvPr/>
        </p:nvSpPr>
        <p:spPr>
          <a:xfrm>
            <a:off x="473307" y="508783"/>
            <a:ext cx="7570025" cy="93746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rgbClr val="333E48"/>
                </a:solidFill>
                <a:latin typeface="Gill Sans MT" panose="020B0502020104020203" pitchFamily="34" charset="0"/>
              </a:rPr>
              <a:t>Plan Process &amp; Timeline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5C585E6-2945-95B4-E479-EFE321448ED3}"/>
              </a:ext>
            </a:extLst>
          </p:cNvPr>
          <p:cNvSpPr/>
          <p:nvPr/>
        </p:nvSpPr>
        <p:spPr>
          <a:xfrm>
            <a:off x="1532022" y="3478606"/>
            <a:ext cx="7226968" cy="607209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902286C-1994-C65C-7DCD-D8776D7D2696}"/>
              </a:ext>
            </a:extLst>
          </p:cNvPr>
          <p:cNvSpPr txBox="1"/>
          <p:nvPr/>
        </p:nvSpPr>
        <p:spPr>
          <a:xfrm>
            <a:off x="4757200" y="2837968"/>
            <a:ext cx="1487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75000"/>
                  </a:schemeClr>
                </a:solidFill>
                <a:latin typeface="Abadi" panose="020B0604020104020204" pitchFamily="34" charset="0"/>
              </a:rPr>
              <a:t>5/22/25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E045AB2-FDB0-7205-1062-473FF11A66C8}"/>
              </a:ext>
            </a:extLst>
          </p:cNvPr>
          <p:cNvSpPr txBox="1"/>
          <p:nvPr/>
        </p:nvSpPr>
        <p:spPr>
          <a:xfrm>
            <a:off x="4757200" y="3127751"/>
            <a:ext cx="14879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75000"/>
                  </a:schemeClr>
                </a:solidFill>
                <a:latin typeface="Abadi" panose="020B0604020104020204" pitchFamily="34" charset="0"/>
              </a:rPr>
              <a:t>6/9/25</a:t>
            </a:r>
          </a:p>
        </p:txBody>
      </p:sp>
    </p:spTree>
    <p:extLst>
      <p:ext uri="{BB962C8B-B14F-4D97-AF65-F5344CB8AC3E}">
        <p14:creationId xmlns:p14="http://schemas.microsoft.com/office/powerpoint/2010/main" val="3940223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5D468-3E3E-3050-0F0C-4F3B73E50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B959F-2BE9-1B34-75C3-68A7123B4EC3}"/>
              </a:ext>
            </a:extLst>
          </p:cNvPr>
          <p:cNvSpPr txBox="1">
            <a:spLocks/>
          </p:cNvSpPr>
          <p:nvPr/>
        </p:nvSpPr>
        <p:spPr>
          <a:xfrm>
            <a:off x="473308" y="508783"/>
            <a:ext cx="5486334" cy="8868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Gill Sans MT" panose="020B0502020104020203" pitchFamily="34" charset="0"/>
              </a:rPr>
              <a:t>Workshop 2A </a:t>
            </a:r>
            <a:r>
              <a:rPr lang="en-US" sz="2800" dirty="0">
                <a:latin typeface="Gill Sans MT" panose="020B0502020104020203" pitchFamily="34" charset="0"/>
              </a:rPr>
              <a:t>(May 22, 2025)</a:t>
            </a:r>
            <a:endParaRPr lang="en-US" sz="3600" b="1" dirty="0">
              <a:solidFill>
                <a:srgbClr val="333E48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20F6880D-6D88-88C9-CF6D-97897BAEFC5E}"/>
              </a:ext>
            </a:extLst>
          </p:cNvPr>
          <p:cNvSpPr txBox="1">
            <a:spLocks/>
          </p:cNvSpPr>
          <p:nvPr/>
        </p:nvSpPr>
        <p:spPr>
          <a:xfrm>
            <a:off x="1028232" y="1395663"/>
            <a:ext cx="4224528" cy="4464041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latin typeface="Gill Sans MT" panose="020B0502020104020203" pitchFamily="34" charset="0"/>
              </a:rPr>
              <a:t>Topics Covered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2400" dirty="0">
                <a:latin typeface="Gill Sans MT" panose="020B0502020104020203" pitchFamily="34" charset="0"/>
              </a:rPr>
              <a:t>Historic Preservation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2400" dirty="0">
                <a:latin typeface="Gill Sans MT" panose="020B0502020104020203" pitchFamily="34" charset="0"/>
              </a:rPr>
              <a:t>Vehicular Traffic &amp; Parking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2400" dirty="0">
                <a:latin typeface="Gill Sans MT" panose="020B0502020104020203" pitchFamily="34" charset="0"/>
              </a:rPr>
              <a:t>Growth Management &amp; Affordability 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2400" dirty="0">
                <a:latin typeface="Gill Sans MT" panose="020B0502020104020203" pitchFamily="34" charset="0"/>
              </a:rPr>
              <a:t>Bicycle &amp; Pedestrian Safety</a:t>
            </a:r>
          </a:p>
          <a:p>
            <a:r>
              <a:rPr lang="en-US" sz="2800" dirty="0">
                <a:latin typeface="Gill Sans MT" panose="020B0502020104020203" pitchFamily="34" charset="0"/>
              </a:rPr>
              <a:t>~32 resident participants</a:t>
            </a:r>
          </a:p>
        </p:txBody>
      </p:sp>
      <p:pic>
        <p:nvPicPr>
          <p:cNvPr id="10" name="Picture 9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10E8544A-8CC5-BBAC-5E12-D9701C121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36" y="3541849"/>
            <a:ext cx="3743158" cy="2807368"/>
          </a:xfrm>
          <a:prstGeom prst="rect">
            <a:avLst/>
          </a:prstGeom>
        </p:spPr>
      </p:pic>
      <p:pic>
        <p:nvPicPr>
          <p:cNvPr id="14" name="Picture 13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9C64968C-4353-2980-E467-3E39FBB84F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36" y="621631"/>
            <a:ext cx="3743158" cy="280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22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9448B-0558-3418-CC7E-D3A350D2B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6DA50-456B-070C-BD79-43A1CE73B1A3}"/>
              </a:ext>
            </a:extLst>
          </p:cNvPr>
          <p:cNvSpPr txBox="1">
            <a:spLocks/>
          </p:cNvSpPr>
          <p:nvPr/>
        </p:nvSpPr>
        <p:spPr>
          <a:xfrm>
            <a:off x="473308" y="508783"/>
            <a:ext cx="5486334" cy="8868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Gill Sans MT" panose="020B0502020104020203" pitchFamily="34" charset="0"/>
              </a:rPr>
              <a:t>Workshop 2B </a:t>
            </a:r>
            <a:r>
              <a:rPr lang="en-US" sz="2800" dirty="0">
                <a:latin typeface="Gill Sans MT" panose="020B0502020104020203" pitchFamily="34" charset="0"/>
              </a:rPr>
              <a:t>(June 9, 2025)</a:t>
            </a:r>
            <a:endParaRPr lang="en-US" sz="3600" b="1" dirty="0">
              <a:solidFill>
                <a:srgbClr val="333E48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FC0F7F90-C034-9C72-5748-095ADEA74C65}"/>
              </a:ext>
            </a:extLst>
          </p:cNvPr>
          <p:cNvSpPr txBox="1">
            <a:spLocks/>
          </p:cNvSpPr>
          <p:nvPr/>
        </p:nvSpPr>
        <p:spPr>
          <a:xfrm>
            <a:off x="1028232" y="1395663"/>
            <a:ext cx="4224528" cy="4464041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latin typeface="Gill Sans MT" panose="020B0502020104020203" pitchFamily="34" charset="0"/>
              </a:rPr>
              <a:t>Topics Covered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2400" dirty="0">
                <a:latin typeface="Gill Sans MT" panose="020B0502020104020203" pitchFamily="34" charset="0"/>
              </a:rPr>
              <a:t>Business Development &amp; Tourism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2400" dirty="0">
                <a:latin typeface="Gill Sans MT" panose="020B0502020104020203" pitchFamily="34" charset="0"/>
              </a:rPr>
              <a:t>Planning for a Changing Climate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sz="2400" dirty="0">
                <a:latin typeface="Gill Sans MT" panose="020B0502020104020203" pitchFamily="34" charset="0"/>
              </a:rPr>
              <a:t>Access to Nature &amp; the Outdoors</a:t>
            </a:r>
          </a:p>
          <a:p>
            <a:r>
              <a:rPr lang="en-US" sz="2800" dirty="0">
                <a:latin typeface="Gill Sans MT" panose="020B0502020104020203" pitchFamily="34" charset="0"/>
              </a:rPr>
              <a:t>~24 resident participants</a:t>
            </a:r>
          </a:p>
        </p:txBody>
      </p:sp>
      <p:pic>
        <p:nvPicPr>
          <p:cNvPr id="4" name="Picture 3" descr="A person speaking to a group of people in a room&#10;&#10;AI-generated content may be incorrect.">
            <a:extLst>
              <a:ext uri="{FF2B5EF4-FFF2-40B4-BE49-F238E27FC236}">
                <a16:creationId xmlns:a16="http://schemas.microsoft.com/office/drawing/2014/main" id="{7FC6FC0F-7F2A-0CB7-520A-ABCDF319C9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35" y="621632"/>
            <a:ext cx="3743157" cy="2807368"/>
          </a:xfrm>
          <a:prstGeom prst="rect">
            <a:avLst/>
          </a:prstGeom>
        </p:spPr>
      </p:pic>
      <p:pic>
        <p:nvPicPr>
          <p:cNvPr id="8" name="Picture 7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D7E10544-CCC3-A610-5720-785E817B49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635" y="3548247"/>
            <a:ext cx="3743157" cy="280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00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75BD5-B02E-D13F-5FA9-95E48DE41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96A76-5E5D-BC97-B56E-42BCAABA99E0}"/>
              </a:ext>
            </a:extLst>
          </p:cNvPr>
          <p:cNvSpPr txBox="1">
            <a:spLocks/>
          </p:cNvSpPr>
          <p:nvPr/>
        </p:nvSpPr>
        <p:spPr>
          <a:xfrm>
            <a:off x="473308" y="508783"/>
            <a:ext cx="6735566" cy="8868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Gill Sans MT" panose="020B0502020104020203" pitchFamily="34" charset="0"/>
              </a:rPr>
              <a:t>What We’ve Learned </a:t>
            </a:r>
            <a:r>
              <a:rPr lang="en-US" sz="3600" i="1" dirty="0">
                <a:latin typeface="Gill Sans MT" panose="020B0502020104020203" pitchFamily="34" charset="0"/>
              </a:rPr>
              <a:t>(so far)</a:t>
            </a:r>
            <a:endParaRPr lang="en-US" sz="3600" i="1" dirty="0">
              <a:solidFill>
                <a:srgbClr val="333E48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B32F2FD4-F907-A7C1-D273-04EF7FE2AD7B}"/>
              </a:ext>
            </a:extLst>
          </p:cNvPr>
          <p:cNvSpPr txBox="1">
            <a:spLocks/>
          </p:cNvSpPr>
          <p:nvPr/>
        </p:nvSpPr>
        <p:spPr>
          <a:xfrm>
            <a:off x="1028232" y="1395663"/>
            <a:ext cx="5754922" cy="4464041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latin typeface="Gill Sans MT" panose="020B0502020104020203" pitchFamily="34" charset="0"/>
              </a:rPr>
              <a:t>Key Topic Areas for the Plan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600" dirty="0">
                <a:latin typeface="Gill Sans MT" panose="020B0502020104020203" pitchFamily="34" charset="0"/>
              </a:rPr>
              <a:t>Historic Preservation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600" dirty="0">
                <a:latin typeface="Gill Sans MT" panose="020B0502020104020203" pitchFamily="34" charset="0"/>
              </a:rPr>
              <a:t>Vehicular Traffic &amp; Parking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600" dirty="0">
                <a:latin typeface="Gill Sans MT" panose="020B0502020104020203" pitchFamily="34" charset="0"/>
              </a:rPr>
              <a:t>Growth Management &amp; Affordability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600" dirty="0">
                <a:latin typeface="Gill Sans MT" panose="020B0502020104020203" pitchFamily="34" charset="0"/>
              </a:rPr>
              <a:t>Bicycle &amp; Pedestrian Safety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600" dirty="0">
                <a:latin typeface="Gill Sans MT" panose="020B0502020104020203" pitchFamily="34" charset="0"/>
              </a:rPr>
              <a:t>Business Development &amp; Tourism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600" dirty="0">
                <a:latin typeface="Gill Sans MT" panose="020B0502020104020203" pitchFamily="34" charset="0"/>
              </a:rPr>
              <a:t>Planning for a Changing Climate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600" dirty="0">
                <a:latin typeface="Gill Sans MT" panose="020B0502020104020203" pitchFamily="34" charset="0"/>
              </a:rPr>
              <a:t>Access to Nature &amp; the Outdoors</a:t>
            </a:r>
          </a:p>
        </p:txBody>
      </p:sp>
    </p:spTree>
    <p:extLst>
      <p:ext uri="{BB962C8B-B14F-4D97-AF65-F5344CB8AC3E}">
        <p14:creationId xmlns:p14="http://schemas.microsoft.com/office/powerpoint/2010/main" val="27981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96AEB-FB69-6319-B4C3-4244CE442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5CC33291-43B8-E403-88A8-ED3C0E273F9F}"/>
              </a:ext>
            </a:extLst>
          </p:cNvPr>
          <p:cNvSpPr/>
          <p:nvPr/>
        </p:nvSpPr>
        <p:spPr>
          <a:xfrm>
            <a:off x="6655771" y="741761"/>
            <a:ext cx="4380614" cy="2687239"/>
          </a:xfrm>
          <a:prstGeom prst="wedgeRoundRectCallout">
            <a:avLst>
              <a:gd name="adj1" fmla="val -49959"/>
              <a:gd name="adj2" fmla="val 7041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EE5C4-BD3A-6A58-7903-4217F6DE7EC2}"/>
              </a:ext>
            </a:extLst>
          </p:cNvPr>
          <p:cNvSpPr txBox="1">
            <a:spLocks/>
          </p:cNvSpPr>
          <p:nvPr/>
        </p:nvSpPr>
        <p:spPr>
          <a:xfrm>
            <a:off x="473308" y="508783"/>
            <a:ext cx="6735566" cy="8868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Gill Sans MT" panose="020B0502020104020203" pitchFamily="34" charset="0"/>
              </a:rPr>
              <a:t>What We’ve Learned </a:t>
            </a:r>
            <a:r>
              <a:rPr lang="en-US" sz="3600" i="1" dirty="0">
                <a:latin typeface="Gill Sans MT" panose="020B0502020104020203" pitchFamily="34" charset="0"/>
              </a:rPr>
              <a:t>(so far)</a:t>
            </a:r>
            <a:endParaRPr lang="en-US" sz="3600" i="1" dirty="0">
              <a:solidFill>
                <a:srgbClr val="333E48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E3E3FA13-DF98-3E42-2103-BA00E43EBF59}"/>
              </a:ext>
            </a:extLst>
          </p:cNvPr>
          <p:cNvSpPr txBox="1">
            <a:spLocks/>
          </p:cNvSpPr>
          <p:nvPr/>
        </p:nvSpPr>
        <p:spPr>
          <a:xfrm>
            <a:off x="1028232" y="1395663"/>
            <a:ext cx="5754922" cy="4464041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latin typeface="Gill Sans MT" panose="020B0502020104020203" pitchFamily="34" charset="0"/>
              </a:rPr>
              <a:t>Key Topic Areas for the Plan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600" dirty="0">
                <a:latin typeface="Gill Sans MT" panose="020B0502020104020203" pitchFamily="34" charset="0"/>
              </a:rPr>
              <a:t>Historic Preservation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600" dirty="0">
                <a:latin typeface="Gill Sans MT" panose="020B0502020104020203" pitchFamily="34" charset="0"/>
              </a:rPr>
              <a:t>Vehicular Traffic &amp; Parking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600" dirty="0">
                <a:latin typeface="Gill Sans MT" panose="020B0502020104020203" pitchFamily="34" charset="0"/>
              </a:rPr>
              <a:t>Growth Management &amp; Affordability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600" dirty="0">
                <a:latin typeface="Gill Sans MT" panose="020B0502020104020203" pitchFamily="34" charset="0"/>
              </a:rPr>
              <a:t>Bicycle &amp; Pedestrian Safety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600" dirty="0">
                <a:latin typeface="Gill Sans MT" panose="020B0502020104020203" pitchFamily="34" charset="0"/>
              </a:rPr>
              <a:t>Business Development &amp; Tourism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600" dirty="0">
                <a:latin typeface="Gill Sans MT" panose="020B0502020104020203" pitchFamily="34" charset="0"/>
              </a:rPr>
              <a:t>Planning for a Changing Climate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600" dirty="0">
                <a:latin typeface="Gill Sans MT" panose="020B0502020104020203" pitchFamily="34" charset="0"/>
              </a:rPr>
              <a:t>Access to Nature &amp; the Outdoors</a:t>
            </a:r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22CBFA3F-143D-F94F-4C0F-C08D75C3A60B}"/>
              </a:ext>
            </a:extLst>
          </p:cNvPr>
          <p:cNvSpPr txBox="1">
            <a:spLocks/>
          </p:cNvSpPr>
          <p:nvPr/>
        </p:nvSpPr>
        <p:spPr>
          <a:xfrm>
            <a:off x="6873843" y="1169582"/>
            <a:ext cx="4071852" cy="4040372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latin typeface="Gill Sans MT" panose="020B0502020104020203" pitchFamily="34" charset="0"/>
              </a:rPr>
              <a:t>Each will have…</a:t>
            </a:r>
          </a:p>
          <a:p>
            <a:pPr algn="ctr">
              <a:buClr>
                <a:schemeClr val="tx1"/>
              </a:buClr>
              <a:buSzPct val="100000"/>
            </a:pPr>
            <a:r>
              <a:rPr lang="en-US" sz="2400" dirty="0">
                <a:latin typeface="Gill Sans MT" panose="020B0502020104020203" pitchFamily="34" charset="0"/>
              </a:rPr>
              <a:t>Set of Principles </a:t>
            </a:r>
            <a:r>
              <a:rPr lang="en-US" sz="2400" i="1" dirty="0">
                <a:latin typeface="Gill Sans MT" panose="020B0502020104020203" pitchFamily="34" charset="0"/>
              </a:rPr>
              <a:t>(vision/ideals)</a:t>
            </a:r>
          </a:p>
          <a:p>
            <a:pPr algn="ctr">
              <a:buClr>
                <a:schemeClr val="tx1"/>
              </a:buClr>
              <a:buSzPct val="100000"/>
            </a:pPr>
            <a:r>
              <a:rPr lang="en-US" sz="2400" dirty="0">
                <a:latin typeface="Gill Sans MT" panose="020B0502020104020203" pitchFamily="34" charset="0"/>
              </a:rPr>
              <a:t>Recommended Action Items </a:t>
            </a:r>
            <a:r>
              <a:rPr lang="en-US" sz="2400" i="1" dirty="0">
                <a:latin typeface="Gill Sans MT" panose="020B0502020104020203" pitchFamily="34" charset="0"/>
              </a:rPr>
              <a:t>(implementation)</a:t>
            </a:r>
          </a:p>
        </p:txBody>
      </p:sp>
    </p:spTree>
    <p:extLst>
      <p:ext uri="{BB962C8B-B14F-4D97-AF65-F5344CB8AC3E}">
        <p14:creationId xmlns:p14="http://schemas.microsoft.com/office/powerpoint/2010/main" val="256008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2F8F0-A02D-E072-64E1-F766876F5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25E33CB6-780F-F649-EB27-87258A46CD76}"/>
              </a:ext>
            </a:extLst>
          </p:cNvPr>
          <p:cNvSpPr/>
          <p:nvPr/>
        </p:nvSpPr>
        <p:spPr>
          <a:xfrm>
            <a:off x="6655771" y="741761"/>
            <a:ext cx="4380614" cy="2687239"/>
          </a:xfrm>
          <a:prstGeom prst="wedgeRoundRectCallout">
            <a:avLst>
              <a:gd name="adj1" fmla="val -49959"/>
              <a:gd name="adj2" fmla="val 70413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8D2FE2-F638-A9F4-3686-1E639F69DB0A}"/>
              </a:ext>
            </a:extLst>
          </p:cNvPr>
          <p:cNvSpPr txBox="1">
            <a:spLocks/>
          </p:cNvSpPr>
          <p:nvPr/>
        </p:nvSpPr>
        <p:spPr>
          <a:xfrm>
            <a:off x="473308" y="508783"/>
            <a:ext cx="6735566" cy="8868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Gill Sans MT" panose="020B0502020104020203" pitchFamily="34" charset="0"/>
              </a:rPr>
              <a:t>What We’ve Learned </a:t>
            </a:r>
            <a:r>
              <a:rPr lang="en-US" sz="3600" i="1" dirty="0">
                <a:latin typeface="Gill Sans MT" panose="020B0502020104020203" pitchFamily="34" charset="0"/>
              </a:rPr>
              <a:t>(so far)</a:t>
            </a:r>
            <a:endParaRPr lang="en-US" sz="3600" i="1" dirty="0">
              <a:solidFill>
                <a:srgbClr val="333E48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C7709420-296F-5CFE-6FB1-00F6064070D4}"/>
              </a:ext>
            </a:extLst>
          </p:cNvPr>
          <p:cNvSpPr txBox="1">
            <a:spLocks/>
          </p:cNvSpPr>
          <p:nvPr/>
        </p:nvSpPr>
        <p:spPr>
          <a:xfrm>
            <a:off x="1028232" y="1395663"/>
            <a:ext cx="5754922" cy="4464041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latin typeface="Gill Sans MT" panose="020B0502020104020203" pitchFamily="34" charset="0"/>
              </a:rPr>
              <a:t>Key Topic Areas for the Plan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600" dirty="0">
                <a:latin typeface="Gill Sans MT" panose="020B0502020104020203" pitchFamily="34" charset="0"/>
              </a:rPr>
              <a:t>Historic Preservation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600" dirty="0">
                <a:latin typeface="Gill Sans MT" panose="020B0502020104020203" pitchFamily="34" charset="0"/>
              </a:rPr>
              <a:t>Vehicular Traffic &amp; Parking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600" dirty="0">
                <a:latin typeface="Gill Sans MT" panose="020B0502020104020203" pitchFamily="34" charset="0"/>
              </a:rPr>
              <a:t>Growth Management &amp; Affordability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600" dirty="0">
                <a:latin typeface="Gill Sans MT" panose="020B0502020104020203" pitchFamily="34" charset="0"/>
              </a:rPr>
              <a:t>Bicycle &amp; Pedestrian Safety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600" dirty="0">
                <a:latin typeface="Gill Sans MT" panose="020B0502020104020203" pitchFamily="34" charset="0"/>
              </a:rPr>
              <a:t>Business Development &amp; Tourism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600" dirty="0">
                <a:latin typeface="Gill Sans MT" panose="020B0502020104020203" pitchFamily="34" charset="0"/>
              </a:rPr>
              <a:t>Planning for a Changing Climate</a:t>
            </a:r>
          </a:p>
          <a:p>
            <a:pPr marL="788670" lvl="1" indent="-514350">
              <a:buFont typeface="+mj-lt"/>
              <a:buAutoNum type="arabicPeriod"/>
            </a:pPr>
            <a:r>
              <a:rPr lang="en-US" sz="2600" dirty="0">
                <a:latin typeface="Gill Sans MT" panose="020B0502020104020203" pitchFamily="34" charset="0"/>
              </a:rPr>
              <a:t>Access to Nature &amp; the Outdoors</a:t>
            </a:r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6880D9D5-716A-42E7-965F-F0D85738C9B5}"/>
              </a:ext>
            </a:extLst>
          </p:cNvPr>
          <p:cNvSpPr txBox="1">
            <a:spLocks/>
          </p:cNvSpPr>
          <p:nvPr/>
        </p:nvSpPr>
        <p:spPr>
          <a:xfrm>
            <a:off x="6873843" y="1169582"/>
            <a:ext cx="4071852" cy="4040372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latin typeface="Gill Sans MT" panose="020B0502020104020203" pitchFamily="34" charset="0"/>
              </a:rPr>
              <a:t>Each will have…</a:t>
            </a:r>
          </a:p>
          <a:p>
            <a:pPr algn="ctr">
              <a:buClr>
                <a:schemeClr val="tx1"/>
              </a:buClr>
              <a:buSzPct val="100000"/>
            </a:pPr>
            <a:r>
              <a:rPr lang="en-US" sz="2400" dirty="0">
                <a:latin typeface="Gill Sans MT" panose="020B0502020104020203" pitchFamily="34" charset="0"/>
              </a:rPr>
              <a:t>Set of Principles </a:t>
            </a:r>
            <a:r>
              <a:rPr lang="en-US" sz="2400" i="1" dirty="0">
                <a:latin typeface="Gill Sans MT" panose="020B0502020104020203" pitchFamily="34" charset="0"/>
              </a:rPr>
              <a:t>(vision/ideals)</a:t>
            </a:r>
          </a:p>
          <a:p>
            <a:pPr algn="ctr">
              <a:buClr>
                <a:schemeClr val="tx1"/>
              </a:buClr>
              <a:buSzPct val="100000"/>
            </a:pPr>
            <a:r>
              <a:rPr lang="en-US" sz="2400" dirty="0">
                <a:latin typeface="Gill Sans MT" panose="020B0502020104020203" pitchFamily="34" charset="0"/>
              </a:rPr>
              <a:t>Recommended Action Items </a:t>
            </a:r>
            <a:r>
              <a:rPr lang="en-US" sz="2400" i="1" dirty="0">
                <a:latin typeface="Gill Sans MT" panose="020B0502020104020203" pitchFamily="34" charset="0"/>
              </a:rPr>
              <a:t>(implementation)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84249F8-08C3-4DF2-B713-B837642A6D1F}"/>
              </a:ext>
            </a:extLst>
          </p:cNvPr>
          <p:cNvSpPr/>
          <p:nvPr/>
        </p:nvSpPr>
        <p:spPr>
          <a:xfrm>
            <a:off x="6655771" y="2049565"/>
            <a:ext cx="4598685" cy="1198465"/>
          </a:xfrm>
          <a:prstGeom prst="ellipse">
            <a:avLst/>
          </a:prstGeom>
          <a:noFill/>
          <a:ln w="762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4AE5031-B869-D0D4-1BD1-DAD261C00913}"/>
              </a:ext>
            </a:extLst>
          </p:cNvPr>
          <p:cNvCxnSpPr>
            <a:cxnSpLocks/>
          </p:cNvCxnSpPr>
          <p:nvPr/>
        </p:nvCxnSpPr>
        <p:spPr>
          <a:xfrm flipH="1" flipV="1">
            <a:off x="9112102" y="3349256"/>
            <a:ext cx="265814" cy="1206577"/>
          </a:xfrm>
          <a:prstGeom prst="straightConnector1">
            <a:avLst/>
          </a:prstGeom>
          <a:ln w="762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550EBB83-B2D5-88CE-EFA8-BC47BE83C442}"/>
              </a:ext>
            </a:extLst>
          </p:cNvPr>
          <p:cNvSpPr txBox="1">
            <a:spLocks/>
          </p:cNvSpPr>
          <p:nvPr/>
        </p:nvSpPr>
        <p:spPr>
          <a:xfrm>
            <a:off x="7549115" y="4736803"/>
            <a:ext cx="3441923" cy="3431581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latin typeface="Gill Sans MT" panose="020B0502020104020203" pitchFamily="34" charset="0"/>
              </a:rPr>
              <a:t>To be considered for budgetary purposes</a:t>
            </a:r>
            <a:endParaRPr lang="en-US" sz="2400" i="1" dirty="0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495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91C294-419E-72D9-FA5D-5DBD9A7FC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4CE72-169E-2E8B-1AF4-B952043B6FBF}"/>
              </a:ext>
            </a:extLst>
          </p:cNvPr>
          <p:cNvSpPr txBox="1">
            <a:spLocks/>
          </p:cNvSpPr>
          <p:nvPr/>
        </p:nvSpPr>
        <p:spPr>
          <a:xfrm>
            <a:off x="473308" y="508783"/>
            <a:ext cx="6735566" cy="8868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latin typeface="Gill Sans MT" panose="020B0502020104020203" pitchFamily="34" charset="0"/>
              </a:rPr>
              <a:t>Budgetary Considerations</a:t>
            </a:r>
            <a:endParaRPr lang="en-US" sz="3600" i="1" dirty="0">
              <a:solidFill>
                <a:srgbClr val="333E48"/>
              </a:solidFill>
              <a:latin typeface="Gill Sans MT" panose="020B0502020104020203" pitchFamily="34" charset="0"/>
            </a:endParaRP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D11F5369-E83E-B70A-1E9F-1D6DB44BC045}"/>
              </a:ext>
            </a:extLst>
          </p:cNvPr>
          <p:cNvSpPr txBox="1">
            <a:spLocks/>
          </p:cNvSpPr>
          <p:nvPr/>
        </p:nvSpPr>
        <p:spPr>
          <a:xfrm>
            <a:off x="1028231" y="1395663"/>
            <a:ext cx="9040801" cy="4464041"/>
          </a:xfrm>
          <a:prstGeom prst="rect">
            <a:avLst/>
          </a:prstGeom>
        </p:spPr>
        <p:txBody>
          <a:bodyPr>
            <a:norm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SzPct val="100000"/>
            </a:pPr>
            <a:r>
              <a:rPr lang="en-US" sz="2600" dirty="0">
                <a:latin typeface="Gill Sans MT" panose="020B0502020104020203" pitchFamily="34" charset="0"/>
              </a:rPr>
              <a:t>Create a dedicated Comprehensive Plan Implementation Reserve or Fund, named broadly (e.g. Comprehensive Plan Implementation Reserve)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Lump-sum allocation to support early implementation of the forthcoming Comprehensive Plan. 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Example uses may include ordinance updates, feasibility studies (</a:t>
            </a:r>
            <a:r>
              <a:rPr lang="en-US" sz="2400">
                <a:latin typeface="Gill Sans MT" panose="020B0502020104020203" pitchFamily="34" charset="0"/>
              </a:rPr>
              <a:t>e.g. traffic </a:t>
            </a:r>
            <a:r>
              <a:rPr lang="en-US" sz="2400" dirty="0">
                <a:latin typeface="Gill Sans MT" panose="020B0502020104020203" pitchFamily="34" charset="0"/>
              </a:rPr>
              <a:t>study, parking study, walkability study, hazard mitigation study), “quick-win” capital improvements, community engagement, and grant matching. </a:t>
            </a:r>
          </a:p>
          <a:p>
            <a:pPr lvl="1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Gill Sans MT" panose="020B0502020104020203" pitchFamily="34" charset="0"/>
              </a:rPr>
              <a:t>Specific allocations to be determined by Borough Council after plan adoption.</a:t>
            </a:r>
          </a:p>
        </p:txBody>
      </p:sp>
    </p:spTree>
    <p:extLst>
      <p:ext uri="{BB962C8B-B14F-4D97-AF65-F5344CB8AC3E}">
        <p14:creationId xmlns:p14="http://schemas.microsoft.com/office/powerpoint/2010/main" val="380876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55292-58AA-88C8-09A2-9443FFFD7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&#10;&#10;AI-generated content may be incorrect.">
            <a:extLst>
              <a:ext uri="{FF2B5EF4-FFF2-40B4-BE49-F238E27FC236}">
                <a16:creationId xmlns:a16="http://schemas.microsoft.com/office/drawing/2014/main" id="{2BF14C96-1DD5-BEBF-E1BF-D5645A2E8D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166" y="438962"/>
            <a:ext cx="6484575" cy="21615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682C2C-1675-FB57-F53D-990250F62D1E}"/>
              </a:ext>
            </a:extLst>
          </p:cNvPr>
          <p:cNvSpPr txBox="1"/>
          <p:nvPr/>
        </p:nvSpPr>
        <p:spPr>
          <a:xfrm>
            <a:off x="2416154" y="3231216"/>
            <a:ext cx="80663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badi" panose="020B0604020104020204" pitchFamily="34" charset="0"/>
              </a:rPr>
              <a:t>Thank you – questions?</a:t>
            </a:r>
          </a:p>
        </p:txBody>
      </p:sp>
    </p:spTree>
    <p:extLst>
      <p:ext uri="{BB962C8B-B14F-4D97-AF65-F5344CB8AC3E}">
        <p14:creationId xmlns:p14="http://schemas.microsoft.com/office/powerpoint/2010/main" val="348932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iew">
  <a:themeElements>
    <a:clrScheme name="Custom 7">
      <a:dk1>
        <a:sysClr val="windowText" lastClr="000000"/>
      </a:dk1>
      <a:lt1>
        <a:sysClr val="window" lastClr="FFFFFF"/>
      </a:lt1>
      <a:dk2>
        <a:srgbClr val="4B5B3B"/>
      </a:dk2>
      <a:lt2>
        <a:srgbClr val="EEECE1"/>
      </a:lt2>
      <a:accent1>
        <a:srgbClr val="DFD271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33442</TotalTime>
  <Words>435</Words>
  <Application>Microsoft Office PowerPoint</Application>
  <PresentationFormat>Widescreen</PresentationFormat>
  <Paragraphs>85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Avenir Next</vt:lpstr>
      <vt:lpstr>Abadi</vt:lpstr>
      <vt:lpstr>Arial</vt:lpstr>
      <vt:lpstr>Calibri</vt:lpstr>
      <vt:lpstr>Century Schoolbook</vt:lpstr>
      <vt:lpstr>Gill Sans MT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Doylestown Borough Comprehensive Plan update</dc:title>
  <dc:creator>Lai, Lynn Y.</dc:creator>
  <cp:lastModifiedBy>Lai, Lynn Y.</cp:lastModifiedBy>
  <cp:revision>604</cp:revision>
  <cp:lastPrinted>2024-04-25T19:53:07Z</cp:lastPrinted>
  <dcterms:created xsi:type="dcterms:W3CDTF">2022-04-07T18:57:06Z</dcterms:created>
  <dcterms:modified xsi:type="dcterms:W3CDTF">2025-09-15T14:41:35Z</dcterms:modified>
</cp:coreProperties>
</file>